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8f21244e93348528ddcbdce#tid=68fb13a9ba80cb000ac8f33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image" Target="../media/image9.jpe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69e6fed21?pid=30495fc45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080000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69e6fed21?pid=30495fc45&amp;color=0,0,0&amp;mp=1&amp;vtp=1&amp;bbb=1"/>
          <p:cNvSpPr/>
          <p:nvPr/>
        </p:nvSpPr>
        <p:spPr>
          <a:xfrm>
            <a:off x="832104" y="1518404"/>
            <a:ext cx="10533888" cy="24422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appointment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约会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；任命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ake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appointment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与某人约时间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eep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/break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appointment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赴约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/违约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cancel/call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appointment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取消约会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terribly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sorry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accompanying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bookstore,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made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appointment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dentist.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很抱歉我不能陪你去书店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因为我已经约了看牙医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#55</a:t>
            </a:r>
            <a:endParaRPr lang="en-US" altLang="zh-CN" sz="1800" dirty="0"/>
          </a:p>
        </p:txBody>
      </p:sp>
      <p:pic>
        <p:nvPicPr>
          <p:cNvPr id="5" name="P_3_BD#69e6fed21?pid=30495fc45&amp;color=0,0,0&amp;tib=255,255,255&amp;iip=8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3354316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3_BD#69e6fed21?pid=30495fc45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4071104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P_3_BD#69e6fed21?pid=30495fc45&amp;color=0,0,0&amp;tib=255,255,255&amp;iip=9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4667496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P_3_BD#69e6fed21?pid=30495fc45&amp;color=0,0,0&amp;vtp=1&amp;bbb=1&amp;hb=1"/>
          <p:cNvSpPr/>
          <p:nvPr/>
        </p:nvSpPr>
        <p:spPr>
          <a:xfrm>
            <a:off x="832104" y="4502904"/>
            <a:ext cx="10531904" cy="7658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terribly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sorry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keeping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appointment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appoint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assistant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appointed</a:t>
            </a:r>
            <a:r>
              <a:rPr lang="en-US" altLang="zh-CN" b="0" i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time.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非常抱歉没有赴约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我会安排我的助手在约定的时间与您见面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#57</a:t>
            </a:r>
            <a:endParaRPr lang="en-US" altLang="zh-CN" sz="100" dirty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69e6fed21?pid=30495fc45&amp;color=0,0,0&amp;mp=1&amp;vtp=1&amp;bt=1&amp;bbb=1"/>
          <p:cNvSpPr/>
          <p:nvPr/>
        </p:nvSpPr>
        <p:spPr>
          <a:xfrm>
            <a:off x="832104" y="1080000"/>
            <a:ext cx="10533888" cy="3371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/tend/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.照顾；照料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.倾向；趋于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#58</a:t>
            </a:r>
            <a:endParaRPr lang="en-US" altLang="zh-CN" sz="1800" dirty="0"/>
          </a:p>
        </p:txBody>
      </p:sp>
      <p:pic>
        <p:nvPicPr>
          <p:cNvPr id="3" name="P_3_BD#69e6fed21?pid=30495fc45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544948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3_BD#69e6fed21?pid=30495fc45&amp;color=0,0,0&amp;mp=1&amp;vtp=1&amp;bbb=1"/>
          <p:cNvSpPr/>
          <p:nvPr/>
        </p:nvSpPr>
        <p:spPr>
          <a:xfrm>
            <a:off x="832104" y="1976748"/>
            <a:ext cx="10533888" cy="15182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易于做某事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；往往会发生某事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（to）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sb/sth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照料某人/某物（=care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for=look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after）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doctors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nurses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tended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（to）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patients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fought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against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disease.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勇敢的医生和护士们精心照料病人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抗击疾病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#62</a:t>
            </a:r>
            <a:endParaRPr lang="en-US" altLang="zh-CN" sz="1800" dirty="0"/>
          </a:p>
        </p:txBody>
      </p:sp>
      <p:pic>
        <p:nvPicPr>
          <p:cNvPr id="5" name="P_3_BD#69e6fed21?pid=30495fc45&amp;color=0,0,0&amp;mp=1&amp;tib=255,255,255&amp;iip=10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2929058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3_BD#69e6fed21?pid=30495fc45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3636130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P_3_BD#69e6fed21?pid=30495fc45&amp;color=0,0,0&amp;vtp=1&amp;bbb=1"/>
          <p:cNvSpPr/>
          <p:nvPr/>
        </p:nvSpPr>
        <p:spPr>
          <a:xfrm>
            <a:off x="832104" y="4067930"/>
            <a:ext cx="10533888" cy="19119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tendency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.倾向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；趋势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ave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tendency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有做某事的倾向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；往往会做某事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growing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tendency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某人做某事的倾向日益增长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growing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tendency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daily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social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media.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年轻人在社交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媒体上分享日常生活的倾向日益增长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#67</a:t>
            </a:r>
            <a:endParaRPr lang="en-US" altLang="zh-CN" sz="1800" dirty="0"/>
          </a:p>
        </p:txBody>
      </p:sp>
      <p:pic>
        <p:nvPicPr>
          <p:cNvPr id="9" name="P_3_BD#69e6fed21?pid=30495fc45&amp;color=0,0,0&amp;tib=255,255,255&amp;iip=11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5425243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69e6fed21?pid=30495fc45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080000"/>
            <a:ext cx="125272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69e6fed21?pid=30495fc45&amp;color=0,0,0&amp;mp=1&amp;vtp=1&amp;bbb=1&amp;hb=1"/>
          <p:cNvSpPr/>
          <p:nvPr/>
        </p:nvSpPr>
        <p:spPr>
          <a:xfrm>
            <a:off x="832104" y="1518404"/>
            <a:ext cx="10533888" cy="7658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［全国甲2024］However,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affection,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tend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produce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stretched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soft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meows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当猫咪寻求关爱时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它们往往会发出拉长而轻柔的喵喵声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#69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69e6fed21?pid=30495fc45&amp;color=0,0,0&amp;mp=1&amp;vtp=1&amp;bt=1&amp;bbb=1"/>
          <p:cNvSpPr/>
          <p:nvPr/>
        </p:nvSpPr>
        <p:spPr>
          <a:xfrm>
            <a:off x="832104" y="1080000"/>
            <a:ext cx="10533888" cy="1193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scared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/skeəd/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adj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.害怕的；对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感到惊慌或恐惧的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联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想词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adj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.scary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近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义词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adj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.afraid;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frightened;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terrified;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panicked;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alarmed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#72</a:t>
            </a:r>
            <a:endParaRPr lang="en-US" altLang="zh-CN" sz="1800" dirty="0"/>
          </a:p>
        </p:txBody>
      </p:sp>
      <p:pic>
        <p:nvPicPr>
          <p:cNvPr id="3" name="P_3_BD#69e6fed21?pid=30495fc45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2391656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3_BD#69e6fed21?pid=30495fc45&amp;color=0,0,0&amp;vtp=1&amp;bbb=1"/>
          <p:cNvSpPr/>
          <p:nvPr/>
        </p:nvSpPr>
        <p:spPr>
          <a:xfrm>
            <a:off x="832104" y="2823456"/>
            <a:ext cx="10533888" cy="20231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scared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of/at/about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害怕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scared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害怕做某事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scared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death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被吓得要死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realised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mistake,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bowed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timidly,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scared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father's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cloudy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face.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意识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到自己的错误后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我胆怯地低下了头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害怕看到父亲的阴沉的脸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#77</a:t>
            </a:r>
            <a:endParaRPr lang="en-US" altLang="zh-CN" sz="1800" dirty="0"/>
          </a:p>
        </p:txBody>
      </p:sp>
      <p:pic>
        <p:nvPicPr>
          <p:cNvPr id="5" name="P_3_BD#69e6fed21?pid=30495fc45&amp;color=0,0,0&amp;tib=255,255,255&amp;iip=12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4247888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69e6fed21?pid=30495fc45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080000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graphicFrame>
        <p:nvGraphicFramePr>
          <p:cNvPr id="15" name="P_3_BD#69e6fed21?colgroup=5,7,7,33&amp;pid=30495fc45&amp;color=0,0,0&amp;mp=1&amp;vtp=1&amp;bbb=1&amp;hb=1"/>
          <p:cNvGraphicFramePr>
            <a:graphicFrameLocks noGrp="1"/>
          </p:cNvGraphicFramePr>
          <p:nvPr/>
        </p:nvGraphicFramePr>
        <p:xfrm>
          <a:off x="832104" y="1518404"/>
          <a:ext cx="10460990" cy="1546225"/>
        </p:xfrm>
        <a:graphic>
          <a:graphicData uri="http://schemas.openxmlformats.org/drawingml/2006/table">
            <a:tbl>
              <a:tblPr/>
              <a:tblGrid>
                <a:gridCol w="1133856"/>
                <a:gridCol w="1572768"/>
                <a:gridCol w="1572768"/>
                <a:gridCol w="6181725"/>
              </a:tblGrid>
              <a:tr h="319532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2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易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混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2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含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2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2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613474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1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scared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3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形容词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意为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“感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1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到害怕的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3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用来形容人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/动物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1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的感受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little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girl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scared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thunder.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小女孩很怕打雷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3474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1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scary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3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形容词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意为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“令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1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人害怕的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3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用来描述事物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/场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1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景的性质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3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horror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movie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scary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children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这部恐怖片对孩子来说太吓了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_3_BD#69e6fed21?pid=30495fc45&amp;color=0,0,0&amp;mp=1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3194804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3_BD#69e6fed21?pid=30495fc45&amp;color=0,0,0&amp;mp=1&amp;vtp=1&amp;bbb=1"/>
          <p:cNvSpPr/>
          <p:nvPr/>
        </p:nvSpPr>
        <p:spPr>
          <a:xfrm>
            <a:off x="832104" y="3626604"/>
            <a:ext cx="10533888" cy="10706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.惊吓；使害怕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；受惊吓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off/away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吓跑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威胁/恐吓某人做某事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#83</a:t>
            </a:r>
            <a:endParaRPr lang="en-US" altLang="zh-CN" sz="1800" dirty="0"/>
          </a:p>
        </p:txBody>
      </p:sp>
      <p:pic>
        <p:nvPicPr>
          <p:cNvPr id="7" name="P_3_BD#69e6fed21?pid=30495fc45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4833104"/>
            <a:ext cx="125272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P_3_BD#69e6fed21?pid=30495fc45&amp;color=0,0,0&amp;vtp=1&amp;bbb=1&amp;hb=1"/>
          <p:cNvSpPr/>
          <p:nvPr/>
        </p:nvSpPr>
        <p:spPr>
          <a:xfrm>
            <a:off x="832104" y="5264904"/>
            <a:ext cx="10533888" cy="6896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［全国二2025］If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're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scared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you're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going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able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learn.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若你对某件事怀有恐惧且只想着那件事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你便将绝无可能学有所成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#85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69e6fed21?pid=30495fc45&amp;color=0,0,0&amp;mp=1&amp;vtp=1&amp;bt=1&amp;bbb=1"/>
          <p:cNvSpPr/>
          <p:nvPr/>
        </p:nvSpPr>
        <p:spPr>
          <a:xfrm>
            <a:off x="832104" y="1080000"/>
            <a:ext cx="10533888" cy="112395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replace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/rɪˈpleɪs/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.接替；取代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；更换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联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想词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.replacement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义短语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of;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place;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of;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instead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#88</a:t>
            </a:r>
            <a:endParaRPr lang="en-US" altLang="zh-CN" sz="1800" dirty="0"/>
          </a:p>
        </p:txBody>
      </p:sp>
      <p:pic>
        <p:nvPicPr>
          <p:cNvPr id="3" name="P_3_BD#69e6fed21?pid=30495fc45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2335141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3_BD#69e6fed21?pid=30495fc45&amp;color=0,0,0&amp;mp=1&amp;vtp=1&amp;bbb=1"/>
          <p:cNvSpPr/>
          <p:nvPr/>
        </p:nvSpPr>
        <p:spPr>
          <a:xfrm>
            <a:off x="832104" y="2766941"/>
            <a:ext cx="10533888" cy="19119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replace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with/by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替换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eplace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取代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而成为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replaced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被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替换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/取代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wealth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replaced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industry,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gone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forever.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失去的财富可以用勤奋替换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回来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但失去的时间一去不复返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#93</a:t>
            </a:r>
            <a:endParaRPr lang="en-US" altLang="zh-CN" sz="1800" dirty="0"/>
          </a:p>
        </p:txBody>
      </p:sp>
      <p:pic>
        <p:nvPicPr>
          <p:cNvPr id="5" name="P_3_BD#69e6fed21?pid=30495fc45&amp;color=0,0,0&amp;tib=255,255,255&amp;iip=13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4124254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3_BD#69e6fed21?pid=30495fc45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4821420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P_3_BD#69e6fed21?pid=30495fc45&amp;color=0,0,0&amp;vtp=1&amp;bbb=1"/>
          <p:cNvSpPr/>
          <p:nvPr/>
        </p:nvSpPr>
        <p:spPr>
          <a:xfrm>
            <a:off x="832104" y="5253220"/>
            <a:ext cx="10533888" cy="7308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of和instead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of为介词短语，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不可单独作谓语；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place和take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of是动词短语，可作谓语。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#96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69e6fed21?pid=30495fc45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080000"/>
            <a:ext cx="125272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69e6fed21?pid=30495fc45&amp;color=0,0,0&amp;mp=1&amp;vtp=1&amp;bbb=1&amp;hb=1"/>
          <p:cNvSpPr/>
          <p:nvPr/>
        </p:nvSpPr>
        <p:spPr>
          <a:xfrm>
            <a:off x="832104" y="1518404"/>
            <a:ext cx="10533888" cy="7658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［全国新课标Ⅰ2024］Print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texts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entirely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replaced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education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纸质教材在教育领域不可被完全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取代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#98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69e6fed21?pid=30495fc45&amp;color=0,0,0&amp;mp=1&amp;vtp=1&amp;bt=1&amp;bbb=1"/>
          <p:cNvSpPr/>
          <p:nvPr/>
        </p:nvSpPr>
        <p:spPr>
          <a:xfrm>
            <a:off x="832104" y="1080000"/>
            <a:ext cx="10533888" cy="1193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assist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/əˈsɪst/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.帮助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；援助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联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想词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.assistant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近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义词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.help;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aid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#101</a:t>
            </a:r>
            <a:endParaRPr lang="en-US" altLang="zh-CN" sz="1800" dirty="0"/>
          </a:p>
        </p:txBody>
      </p:sp>
      <p:pic>
        <p:nvPicPr>
          <p:cNvPr id="3" name="P_3_BD#69e6fed21?pid=30495fc45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2391656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3_BD#69e6fed21?pid=30495fc45&amp;color=0,0,0&amp;vtp=1&amp;bbb=1"/>
          <p:cNvSpPr/>
          <p:nvPr/>
        </p:nvSpPr>
        <p:spPr>
          <a:xfrm>
            <a:off x="832104" y="2823456"/>
            <a:ext cx="10533888" cy="16040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assist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（sb）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in/with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帮助（某人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）某事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ssist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do/in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帮助某人做某事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grateful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teacher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always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assists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learning.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我感激我的班主任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她总是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在学习上给予我帮助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#105</a:t>
            </a:r>
            <a:endParaRPr lang="en-US" altLang="zh-CN" sz="1800" dirty="0"/>
          </a:p>
        </p:txBody>
      </p:sp>
      <p:pic>
        <p:nvPicPr>
          <p:cNvPr id="5" name="P_3_BD#69e6fed21?pid=30495fc45&amp;color=0,0,0&amp;tib=255,255,255&amp;iip=14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3823708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69e6fed21?pid=30495fc45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080000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69e6fed21?pid=30495fc45&amp;color=0,0,0&amp;mp=1&amp;vtp=1&amp;bbb=1"/>
          <p:cNvSpPr/>
          <p:nvPr/>
        </p:nvSpPr>
        <p:spPr>
          <a:xfrm>
            <a:off x="832104" y="1518404"/>
            <a:ext cx="10533888" cy="20231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assistance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.帮助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；援助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assistance=with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assistance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的帮助下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ome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assistance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帮助某人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assistance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modern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technology,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languages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efficiently.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在现代科技的帮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助下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我们现在能更高效地学习语言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#110</a:t>
            </a:r>
            <a:endParaRPr lang="en-US" altLang="zh-CN" sz="1800" dirty="0"/>
          </a:p>
        </p:txBody>
      </p:sp>
      <p:pic>
        <p:nvPicPr>
          <p:cNvPr id="4" name="P_3_BD#69e6fed21?pid=30495fc45&amp;color=0,0,0&amp;mp=1&amp;tib=255,255,255&amp;iip=1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2942836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3_BD#69e6fed21?pid=30495fc45&amp;color=0,0,0&amp;mp=1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3652004"/>
            <a:ext cx="125272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P_3_BD#69e6fed21?pid=30495fc45&amp;color=0,0,0&amp;vtp=1&amp;bbb=1&amp;hb=1"/>
          <p:cNvSpPr/>
          <p:nvPr/>
        </p:nvSpPr>
        <p:spPr>
          <a:xfrm>
            <a:off x="832104" y="4083804"/>
            <a:ext cx="10533888" cy="7658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［全国乙2021］I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housework.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always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assist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parents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dishes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meals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我喜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欢做家务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我总是在饭后帮助爸妈洗碗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#112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69e6fed21?pid=30495fc45&amp;color=0,0,0&amp;mp=1&amp;vtp=1&amp;bt=1&amp;bbb=1"/>
          <p:cNvSpPr/>
          <p:nvPr/>
        </p:nvSpPr>
        <p:spPr>
          <a:xfrm>
            <a:off x="832104" y="1080000"/>
            <a:ext cx="10533888" cy="11849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memory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/ˈmeməri/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.记忆力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；回忆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联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想词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adj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.memorable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.memorise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.&amp;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adj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.memorial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#115</a:t>
            </a:r>
            <a:endParaRPr lang="en-US" altLang="zh-CN" sz="1800" dirty="0"/>
          </a:p>
        </p:txBody>
      </p:sp>
      <p:pic>
        <p:nvPicPr>
          <p:cNvPr id="3" name="P_3_BD#69e6fed21?pid=30495fc45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2391656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3_BD#69e6fed21?pid=30495fc45&amp;color=0,0,0&amp;mp=1&amp;vtp=1&amp;bbb=1"/>
          <p:cNvSpPr/>
          <p:nvPr/>
        </p:nvSpPr>
        <p:spPr>
          <a:xfrm>
            <a:off x="832104" y="2823456"/>
            <a:ext cx="10533888" cy="7658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memory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作为对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的纪念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ave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memory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记忆力好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#118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30495fc45.fixed?pid=eb5cfe7f2&amp;color=165,74,151&amp;vtp=1&amp;bbb=1"/>
          <p:cNvSpPr/>
          <p:nvPr/>
        </p:nvSpPr>
        <p:spPr>
          <a:xfrm>
            <a:off x="2386584" y="1618488"/>
            <a:ext cx="7223760" cy="92354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词汇攻略7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69e6fed21?pid=30495fc45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080000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69e6fed21?pid=30495fc45&amp;color=0,0,0&amp;mp=1&amp;vtp=1&amp;bbb=1"/>
          <p:cNvSpPr/>
          <p:nvPr/>
        </p:nvSpPr>
        <p:spPr>
          <a:xfrm>
            <a:off x="832104" y="1518404"/>
            <a:ext cx="10533888" cy="28613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“in+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.+of”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结构常见的短语有：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honour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纪念；向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表示敬意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praise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赞美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，歌颂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search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寻找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favour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支持；赞同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charge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负责；掌管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需要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#126</a:t>
            </a:r>
            <a:endParaRPr lang="en-US" altLang="zh-CN" sz="1800" dirty="0"/>
          </a:p>
        </p:txBody>
      </p:sp>
      <p:pic>
        <p:nvPicPr>
          <p:cNvPr id="5" name="P_3_BD#69e6fed21?pid=30495fc45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4477504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3_BD#69e6fed21?pid=30495fc45&amp;color=0,0,0&amp;tib=255,255,255&amp;iip=1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5073896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P_3_BD#69e6fed21?pid=30495fc45&amp;color=0,0,0&amp;vtp=1&amp;bbb=1&amp;hb=1"/>
          <p:cNvSpPr/>
          <p:nvPr/>
        </p:nvSpPr>
        <p:spPr>
          <a:xfrm>
            <a:off x="832104" y="4909304"/>
            <a:ext cx="10531904" cy="7658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memory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those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accident，they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built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memorial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garden，which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memorable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为了纪念那些在事故中丧生的人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他们建造了纪念花园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这是非常令人难忘的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#128</a:t>
            </a:r>
            <a:endParaRPr lang="en-US" altLang="zh-CN" sz="100" dirty="0"/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69e6fed21?pid=30495fc45&amp;color=0,0,0&amp;mp=1&amp;vtp=1&amp;bt=1&amp;bbb=1"/>
          <p:cNvSpPr/>
          <p:nvPr/>
        </p:nvSpPr>
        <p:spPr>
          <a:xfrm>
            <a:off x="832104" y="1080000"/>
            <a:ext cx="10533888" cy="356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/hɑ:m/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.&amp;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.伤害；损害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#129</a:t>
            </a:r>
            <a:endParaRPr lang="en-US" altLang="zh-CN" sz="1800" dirty="0"/>
          </a:p>
        </p:txBody>
      </p:sp>
      <p:pic>
        <p:nvPicPr>
          <p:cNvPr id="3" name="P_3_BD#69e6fed21?pid=30495fc45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575046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3_BD#69e6fed21?pid=30495fc45&amp;color=0,0,0&amp;mp=1&amp;vtp=1&amp;bbb=1"/>
          <p:cNvSpPr/>
          <p:nvPr/>
        </p:nvSpPr>
        <p:spPr>
          <a:xfrm>
            <a:off x="832104" y="2006846"/>
            <a:ext cx="10533888" cy="11849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do/cause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有害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sth做某事没有害处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/不妨做某事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Don't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because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eyes.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不要在阳光下阅读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因为它对你的眼睛有害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#133</a:t>
            </a:r>
            <a:endParaRPr lang="en-US" altLang="zh-CN" sz="1800" dirty="0"/>
          </a:p>
        </p:txBody>
      </p:sp>
      <p:pic>
        <p:nvPicPr>
          <p:cNvPr id="5" name="P_3_BD#69e6fed21?pid=30495fc45&amp;color=0,0,0&amp;mp=1&amp;tib=255,255,255&amp;iip=17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2981381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3_BD#69e6fed21?pid=30495fc45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3327646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graphicFrame>
        <p:nvGraphicFramePr>
          <p:cNvPr id="22" name="P_3_BD#69e6fed21?colgroup=3,25,26&amp;pid=30495fc45&amp;color=0,0,0&amp;vtp=1&amp;bbb=1&amp;hb=1"/>
          <p:cNvGraphicFramePr>
            <a:graphicFrameLocks noGrp="1"/>
          </p:cNvGraphicFramePr>
          <p:nvPr/>
        </p:nvGraphicFramePr>
        <p:xfrm>
          <a:off x="832104" y="3759446"/>
          <a:ext cx="10506456" cy="1860806"/>
        </p:xfrm>
        <a:graphic>
          <a:graphicData uri="http://schemas.openxmlformats.org/drawingml/2006/table">
            <a:tbl>
              <a:tblPr/>
              <a:tblGrid>
                <a:gridCol w="822960"/>
                <a:gridCol w="4791456"/>
                <a:gridCol w="4892040"/>
              </a:tblGrid>
              <a:tr h="591185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22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易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混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400" b="1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1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1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31743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harm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通常指对人或事物的危害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强调带来损失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病痛或痛苦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Insects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can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harm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garden.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昆虫会危害花园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43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hurt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尤指感情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精神或身体遭受创伤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didn't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mean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hurt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feelings.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我无意伤害你的感情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10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injure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比hurt正式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常用于事故造成的伤害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accident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injured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10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people.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事故造成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10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人受伤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43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damage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多指对物的破坏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强调价值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用途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外观上的损失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furniture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damaged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fire.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家具在火灾中受损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69e6fed21?pid=30495fc45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080000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69e6fed21?pid=30495fc45&amp;color=0,0,0&amp;mp=1&amp;vtp=1&amp;bbb=1"/>
          <p:cNvSpPr/>
          <p:nvPr/>
        </p:nvSpPr>
        <p:spPr>
          <a:xfrm>
            <a:off x="832104" y="1518404"/>
            <a:ext cx="10533888" cy="11849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harmful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adj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.有害的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；导致损害的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armless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adj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.无害的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；无恶意的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harmful/harmless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有害/无害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#139</a:t>
            </a:r>
            <a:endParaRPr lang="en-US" altLang="zh-CN" sz="1800" dirty="0"/>
          </a:p>
        </p:txBody>
      </p:sp>
      <p:pic>
        <p:nvPicPr>
          <p:cNvPr id="4" name="P_3_BD#69e6fed21?pid=30495fc45&amp;color=0,0,0&amp;mp=1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2839204"/>
            <a:ext cx="125272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3_BD#69e6fed21?pid=30495fc45&amp;color=0,0,0&amp;mp=1&amp;vtp=1&amp;bbb=1&amp;hb=1"/>
          <p:cNvSpPr/>
          <p:nvPr/>
        </p:nvSpPr>
        <p:spPr>
          <a:xfrm>
            <a:off x="832104" y="3271004"/>
            <a:ext cx="10533888" cy="7658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［北京2022］Fearful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intention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harm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started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run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海伦担心他有可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能意图伤害自己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便开始跑起来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#141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69e6fed21?pid=30495fc45&amp;color=0,0,0&amp;vtp=1&amp;bt=1&amp;bbb=1"/>
          <p:cNvSpPr/>
          <p:nvPr/>
        </p:nvSpPr>
        <p:spPr>
          <a:xfrm>
            <a:off x="832104" y="1080000"/>
            <a:ext cx="10533888" cy="1193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majority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/məˈdʒɒrəti/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.大部分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；大多数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联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想词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adj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.&amp;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.&amp;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.major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义词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.minority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#3</a:t>
            </a:r>
            <a:endParaRPr lang="en-US" altLang="zh-CN" sz="1800" dirty="0"/>
          </a:p>
        </p:txBody>
      </p:sp>
      <p:pic>
        <p:nvPicPr>
          <p:cNvPr id="3" name="P_3_BD#69e6fed21?pid=30495fc45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2391656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3_BD#69e6fed21?pid=30495fc45&amp;color=0,0,0&amp;vtp=1&amp;bbb=1"/>
          <p:cNvSpPr/>
          <p:nvPr/>
        </p:nvSpPr>
        <p:spPr>
          <a:xfrm>
            <a:off x="832104" y="2823456"/>
            <a:ext cx="10533888" cy="16040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a/the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majority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大多数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a/the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majority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占大部分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/大多数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According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survey,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support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policy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majority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根据这项调查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支持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这项新政策的人占大多数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#7</a:t>
            </a:r>
            <a:endParaRPr lang="en-US" altLang="zh-CN" sz="1800" dirty="0"/>
          </a:p>
        </p:txBody>
      </p:sp>
      <p:pic>
        <p:nvPicPr>
          <p:cNvPr id="5" name="P_3_BD#69e6fed21?pid=30495fc45&amp;color=0,0,0&amp;tib=255,255,255&amp;iip=1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3823708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69e6fed21?pid=30495fc45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080000"/>
            <a:ext cx="84124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69e6fed21?pid=30495fc45&amp;color=0,0,0&amp;mp=1&amp;vtp=1&amp;bbb=1"/>
          <p:cNvSpPr/>
          <p:nvPr/>
        </p:nvSpPr>
        <p:spPr>
          <a:xfrm>
            <a:off x="832104" y="1518404"/>
            <a:ext cx="10533888" cy="16040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①“the/a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majority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of+名词”意为“大多数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”，谓语动词的数与of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后面的名词保持一致。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majority单独作主语时，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谓语动词用单数或复数皆可。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majority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students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class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interested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science.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这个班上的大多数学生对科学感兴趣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majority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homework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assigned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online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nowadays.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如今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大部分作业是在网上布置的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#12</a:t>
            </a:r>
            <a:endParaRPr lang="en-US" altLang="zh-CN" sz="1800" dirty="0"/>
          </a:p>
        </p:txBody>
      </p:sp>
      <p:pic>
        <p:nvPicPr>
          <p:cNvPr id="4" name="P_3_BD#69e6fed21?pid=30495fc45&amp;color=0,0,0&amp;mp=1&amp;tib=255,255,255&amp;iip=2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2518656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3_BD#69e6fed21?pid=30495fc45&amp;color=0,0,0&amp;tib=255,255,255&amp;iip=3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2904419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P_3_BD#69e6fed21?pid=30495fc45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3245604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P_3_BD#69e6fed21?pid=30495fc45&amp;color=0,0,0&amp;tib=255,255,255&amp;iip=4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3841996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0" name="P_3_BD#69e6fed21?pid=30495fc45&amp;color=0,0,0&amp;vtp=1&amp;bbb=1&amp;hb=1"/>
          <p:cNvSpPr/>
          <p:nvPr/>
        </p:nvSpPr>
        <p:spPr>
          <a:xfrm>
            <a:off x="832104" y="3677404"/>
            <a:ext cx="10531904" cy="11849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majority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college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major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computer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science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because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computer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science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major</a:t>
            </a:r>
            <a:r>
              <a:rPr lang="en-US" altLang="zh-CN" sz="1800" b="0" i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subject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college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moment.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这所大学的大多数学生都主修计算机科学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因为计算机科学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目前是这所大学的主要学科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#14</a:t>
            </a:r>
            <a:endParaRPr lang="en-US" altLang="zh-CN" sz="1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69e6fed21?pid=30495fc45&amp;color=0,0,0&amp;mp=1&amp;vtp=1&amp;bt=1&amp;bbb=1"/>
          <p:cNvSpPr/>
          <p:nvPr/>
        </p:nvSpPr>
        <p:spPr>
          <a:xfrm>
            <a:off x="832104" y="1080000"/>
            <a:ext cx="10533888" cy="356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complain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/kəmˈpleɪn/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.&amp;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.抱怨；发牢骚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#15</a:t>
            </a:r>
            <a:endParaRPr lang="en-US" altLang="zh-CN" sz="1800" dirty="0"/>
          </a:p>
        </p:txBody>
      </p:sp>
      <p:pic>
        <p:nvPicPr>
          <p:cNvPr id="3" name="P_3_BD#69e6fed21?pid=30495fc45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575046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3_BD#69e6fed21?pid=30495fc45&amp;color=0,0,0&amp;mp=1&amp;vtp=1&amp;bbb=1"/>
          <p:cNvSpPr/>
          <p:nvPr/>
        </p:nvSpPr>
        <p:spPr>
          <a:xfrm>
            <a:off x="832104" y="2006846"/>
            <a:ext cx="10533888" cy="20231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complain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向某人抱怨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omplain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抱怨某事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omplain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（向某人）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抱怨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roommate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often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complains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noisy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environment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dorm.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我的室友经常抱怨我们的宿舍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环境太吵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#20</a:t>
            </a:r>
            <a:endParaRPr lang="en-US" altLang="zh-CN" sz="1800" dirty="0"/>
          </a:p>
        </p:txBody>
      </p:sp>
      <p:pic>
        <p:nvPicPr>
          <p:cNvPr id="5" name="P_3_BD#69e6fed21?pid=30495fc45&amp;color=0,0,0&amp;mp=1&amp;tib=255,255,255&amp;iip=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3431278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69e6fed21?pid=30495fc45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080000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69e6fed21?pid=30495fc45&amp;color=0,0,0&amp;mp=1&amp;vtp=1&amp;bbb=1"/>
          <p:cNvSpPr/>
          <p:nvPr/>
        </p:nvSpPr>
        <p:spPr>
          <a:xfrm>
            <a:off x="832104" y="1518404"/>
            <a:ext cx="10533888" cy="24422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①complaint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.投诉；抱怨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；怨言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ake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complaint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抱怨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投诉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有些动词变名词的方式为在后面加-t（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.+-t→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.），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常见的此类变化的词有：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omplain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抱怨→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complaint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抱怨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eigh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称重→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weight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重量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oin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连接→joint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关节；连接处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#27</a:t>
            </a:r>
            <a:endParaRPr lang="en-US" altLang="zh-CN" sz="1800" dirty="0"/>
          </a:p>
        </p:txBody>
      </p:sp>
      <p:pic>
        <p:nvPicPr>
          <p:cNvPr id="4" name="P_3_BD#69e6fed21?pid=30495fc45&amp;color=0,0,0&amp;mp=1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4071104"/>
            <a:ext cx="125272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3_BD#69e6fed21?pid=30495fc45&amp;color=0,0,0&amp;mp=1&amp;vtp=1&amp;bbb=1&amp;hb=1"/>
          <p:cNvSpPr/>
          <p:nvPr/>
        </p:nvSpPr>
        <p:spPr>
          <a:xfrm>
            <a:off x="832104" y="4502904"/>
            <a:ext cx="10533888" cy="7658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［北京2025］Instead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simply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complaining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decided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it.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他没有只是抱怨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而是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决定为此做点什么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#29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69e6fed21?pid=30495fc45&amp;color=0,0,0&amp;mp=1&amp;vtp=1&amp;bt=1&amp;bbb=1"/>
          <p:cNvSpPr/>
          <p:nvPr/>
        </p:nvSpPr>
        <p:spPr>
          <a:xfrm>
            <a:off x="832104" y="1080000"/>
            <a:ext cx="10533888" cy="774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respond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/rɪˈspɒnd/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.回答；答复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.作出反应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；回应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近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义词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.answer;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reply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.react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#31</a:t>
            </a:r>
            <a:endParaRPr lang="en-US" altLang="zh-CN" sz="1800" dirty="0"/>
          </a:p>
        </p:txBody>
      </p:sp>
      <p:pic>
        <p:nvPicPr>
          <p:cNvPr id="3" name="P_3_BD#69e6fed21?pid=30495fc45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985256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3_BD#69e6fed21?pid=30495fc45&amp;color=0,0,0&amp;vtp=1&amp;bbb=1"/>
          <p:cNvSpPr/>
          <p:nvPr/>
        </p:nvSpPr>
        <p:spPr>
          <a:xfrm>
            <a:off x="832104" y="2417056"/>
            <a:ext cx="10533888" cy="11849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respond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答复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；对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作出反应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grateful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respond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message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earliest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convenience.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如果您能尽快回复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我的信息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我将不胜感激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#34</a:t>
            </a:r>
            <a:endParaRPr lang="en-US" altLang="zh-CN" sz="1800" dirty="0"/>
          </a:p>
        </p:txBody>
      </p:sp>
      <p:pic>
        <p:nvPicPr>
          <p:cNvPr id="5" name="P_3_BD#69e6fed21?pid=30495fc45&amp;color=0,0,0&amp;tib=255,255,255&amp;iip=6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2993128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69e6fed21?pid=30495fc45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080000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69e6fed21?pid=30495fc45&amp;color=0,0,0&amp;mp=1&amp;vtp=1&amp;bbb=1"/>
          <p:cNvSpPr/>
          <p:nvPr/>
        </p:nvSpPr>
        <p:spPr>
          <a:xfrm>
            <a:off x="832104" y="1518404"/>
            <a:ext cx="10533888" cy="7658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response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.反应；回答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；回复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response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to作为对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的答复/反应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#37</a:t>
            </a:r>
            <a:endParaRPr lang="en-US" altLang="zh-CN" sz="1800" dirty="0"/>
          </a:p>
        </p:txBody>
      </p:sp>
      <p:pic>
        <p:nvPicPr>
          <p:cNvPr id="4" name="P_3_BD#69e6fed21?pid=30495fc45&amp;color=0,0,0&amp;mp=1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2414389"/>
            <a:ext cx="84124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3_BD#69e6fed21?pid=30495fc45&amp;color=0,0,0&amp;mp=1&amp;vtp=1&amp;bbb=1"/>
          <p:cNvSpPr/>
          <p:nvPr/>
        </p:nvSpPr>
        <p:spPr>
          <a:xfrm>
            <a:off x="832104" y="2846189"/>
            <a:ext cx="10533888" cy="356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respond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to、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response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to中的to都是介词，后接名词、代词或动名词形式。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#39</a:t>
            </a:r>
            <a:endParaRPr lang="en-US" altLang="zh-CN" sz="1800" dirty="0"/>
          </a:p>
        </p:txBody>
      </p:sp>
      <p:pic>
        <p:nvPicPr>
          <p:cNvPr id="6" name="P_3_BD#69e6fed21?pid=30495fc45&amp;color=0,0,0&amp;mp=1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3337679"/>
            <a:ext cx="125272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P_3_BD#69e6fed21?pid=30495fc45&amp;color=0,0,0&amp;mp=1&amp;vtp=1&amp;bbb=1"/>
          <p:cNvSpPr/>
          <p:nvPr/>
        </p:nvSpPr>
        <p:spPr>
          <a:xfrm>
            <a:off x="832104" y="3769479"/>
            <a:ext cx="10533888" cy="356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［全国二2025］I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forced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smile,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unsure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respond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further.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我强颜欢笑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不确定该如何进一步回应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#41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69e6fed21?pid=30495fc45&amp;color=0,0,0&amp;mp=1&amp;vtp=1&amp;bt=1&amp;bbb=1"/>
          <p:cNvSpPr/>
          <p:nvPr/>
        </p:nvSpPr>
        <p:spPr>
          <a:xfrm>
            <a:off x="832104" y="1080000"/>
            <a:ext cx="10533888" cy="1193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appoint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/əˈpɔɪnt/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.任命；委派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；约定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联想词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.appointed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近义词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.assign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#44</a:t>
            </a:r>
            <a:endParaRPr lang="en-US" altLang="zh-CN" sz="1800" dirty="0"/>
          </a:p>
        </p:txBody>
      </p:sp>
      <p:pic>
        <p:nvPicPr>
          <p:cNvPr id="4" name="P_3_BD#69e6fed21?pid=30495fc45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2391657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3_BD#69e6fed21?pid=30495fc45&amp;color=0,0,0&amp;vtp=1&amp;bbb=1"/>
          <p:cNvSpPr/>
          <p:nvPr/>
        </p:nvSpPr>
        <p:spPr>
          <a:xfrm>
            <a:off x="832104" y="2823457"/>
            <a:ext cx="10533888" cy="20231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appoint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委派某人做某事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ppoint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as/to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任命某人为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ppoint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约定时间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appointed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as/to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chairman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Union,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filled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joy.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得知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被选为学生会主席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他满怀喜悦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#49</a:t>
            </a:r>
            <a:endParaRPr lang="en-US" altLang="zh-CN" sz="1800" dirty="0"/>
          </a:p>
        </p:txBody>
      </p:sp>
      <p:pic>
        <p:nvPicPr>
          <p:cNvPr id="6" name="P_3_BD#69e6fed21?pid=30495fc45&amp;color=0,0,0&amp;tib=255,255,255&amp;iip=7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4247889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5553</Words>
  <Application>WPS 演示</Application>
  <PresentationFormat>宽屏</PresentationFormat>
  <Paragraphs>229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7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Times New Roman</vt:lpstr>
      <vt:lpstr>Times New Roman</vt:lpstr>
      <vt:lpstr>宋体</vt:lpstr>
      <vt:lpstr>楷体</vt:lpstr>
      <vt:lpstr>Calibri</vt:lpstr>
      <vt:lpstr>等线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4</cp:revision>
  <dcterms:created xsi:type="dcterms:W3CDTF">2025-10-24T09:10:00Z</dcterms:created>
  <dcterms:modified xsi:type="dcterms:W3CDTF">2025-10-28T02:04:19Z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8DD0514542A44294B1E52BCE8B03F981_12</vt:lpwstr>
  </property>
  <property fmtid="{D5CDD505-2E9C-101B-9397-08002B2CF9AE}" pid="3" name="KSOProductBuildVer">
    <vt:lpwstr>2052-12.1.0.22529</vt:lpwstr>
  </property>
</Properties>
</file>